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77" r:id="rId4"/>
    <p:sldId id="278" r:id="rId5"/>
    <p:sldId id="279" r:id="rId6"/>
    <p:sldId id="258" r:id="rId7"/>
    <p:sldId id="26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0" r:id="rId24"/>
    <p:sldId id="281" r:id="rId25"/>
    <p:sldId id="282" r:id="rId26"/>
    <p:sldId id="276" r:id="rId27"/>
    <p:sldId id="283" r:id="rId28"/>
  </p:sldIdLst>
  <p:sldSz cx="9144000" cy="6858000" type="screen4x3"/>
  <p:notesSz cx="7010400" cy="92964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0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نمط داكن 2 - تمييز 3/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083E6E3-FA7D-4D7B-A595-EF9225AFEA82}" styleName="نمط فاتح 1 - تميي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4C1A8A3-306A-4EB7-A6B1-4F7E0EB9C5D6}" styleName="نمط متوسط 3 - تميي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نمط متوسط 3 - تميي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نمط داكن 2 - تمييز 5/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نمط متوسط 3 - تميي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نمط متوسط 1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نمط فاتح 1 - تميي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7256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624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973C8E5-9C4E-4E26-B302-F952AB2A830B}" type="datetimeFigureOut">
              <a:rPr lang="ar-SA" smtClean="0"/>
              <a:t>05/01/42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97256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624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5E153EA-FB20-4541-9CD5-6FF85F0B722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93398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7256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624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E4F23AC-A2B1-4C89-9B5A-647EFE689804}" type="datetimeFigureOut">
              <a:rPr lang="ar-SA" smtClean="0"/>
              <a:t>05/01/42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7256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624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A4BACEA-8E7A-486A-A7AB-21E4C2170F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1338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BACEA-8E7A-486A-A7AB-21E4C2170F4F}" type="slidenum">
              <a:rPr lang="ar-SA" smtClean="0"/>
              <a:t>1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6500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رأس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4BACEA-8E7A-486A-A7AB-21E4C2170F4F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103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3CDA990-3A8D-4C66-8B37-4A42E5B4BC24}" type="datetime1">
              <a:rPr lang="ar-SA" smtClean="0"/>
              <a:t>05/01/42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2F66-020D-4753-A851-0A5B7682D220}" type="datetime1">
              <a:rPr lang="ar-SA" smtClean="0"/>
              <a:t>05/01/42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08245A4-C4F8-4266-8E19-85155E511D32}" type="datetime1">
              <a:rPr lang="ar-SA" smtClean="0"/>
              <a:t>05/01/42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مستطيل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601A7-1417-4C7A-84B7-8943492EB7C3}" type="datetime1">
              <a:rPr lang="ar-SA" smtClean="0"/>
              <a:t>05/01/42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2619-C97D-439E-8B84-C7D68BC793EA}" type="datetime1">
              <a:rPr lang="ar-SA" smtClean="0"/>
              <a:t>05/01/42</a:t>
            </a:fld>
            <a:endParaRPr lang="ar-SA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F6ABEFA-2611-4136-8EAC-432A1700204F}" type="datetime1">
              <a:rPr lang="ar-SA" smtClean="0"/>
              <a:t>05/01/42</a:t>
            </a:fld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3BB2C3E-1F1B-44AB-8A55-8192B6FB11CD}" type="datetime1">
              <a:rPr lang="ar-SA" smtClean="0"/>
              <a:t>05/01/42</a:t>
            </a:fld>
            <a:endParaRPr lang="ar-SA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DAE68-C51B-4BAD-8CAF-A623AE4ACCC7}" type="datetime1">
              <a:rPr lang="ar-SA" smtClean="0"/>
              <a:t>05/01/42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F2D9D-7F6E-45E1-B8FD-4EECDF3CEDC7}" type="datetime1">
              <a:rPr lang="ar-SA" smtClean="0"/>
              <a:t>05/01/42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9DEA-D616-411D-BCF2-877368EF04B8}" type="datetime1">
              <a:rPr lang="ar-SA" smtClean="0"/>
              <a:t>05/01/42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DF0B7FF-AF2B-40C4-B174-A61E5603B11E}" type="datetime1">
              <a:rPr lang="ar-SA" smtClean="0"/>
              <a:t>05/01/42</a:t>
            </a:fld>
            <a:endParaRPr lang="ar-SA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BE88FA-62B3-4D07-9499-F9E96E76B623}" type="datetime1">
              <a:rPr lang="ar-SA" smtClean="0"/>
              <a:t>05/01/42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مستطيل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B9DDC7D-77C7-42C6-8512-7540A9153EA9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صورة 1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3" r="9893" b="51054"/>
          <a:stretch/>
        </p:blipFill>
        <p:spPr bwMode="auto">
          <a:xfrm>
            <a:off x="1371600" y="0"/>
            <a:ext cx="341227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663575" y="1526729"/>
            <a:ext cx="7652841" cy="18302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36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Arial" pitchFamily="34" charset="0"/>
                <a:cs typeface="Akhbar MT" pitchFamily="2" charset="-78"/>
              </a:rPr>
              <a:t>الخطة التنفيذية لجمعية قطوف للخدمات الاجتماعية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Arial" pitchFamily="34" charset="0"/>
                <a:cs typeface="Akhbar MT" pitchFamily="2" charset="-78"/>
              </a:rPr>
              <a:t>لعام 2019</a:t>
            </a:r>
            <a:r>
              <a:rPr kumimoji="0" lang="ar-SA" sz="2800" i="0" u="none" strike="noStrike" normalizeH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Arial" pitchFamily="34" charset="0"/>
                <a:cs typeface="Akhbar MT" pitchFamily="2" charset="-78"/>
              </a:rPr>
              <a:t> – 2020 م</a:t>
            </a:r>
            <a:endParaRPr kumimoji="0" lang="ar-SA" sz="14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411760" y="3619500"/>
            <a:ext cx="4305300" cy="733425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800" b="1" i="0" u="none" strike="noStrike" cap="none" normalizeH="0" baseline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Calibri" pitchFamily="34" charset="0"/>
                <a:ea typeface="Arial" pitchFamily="34" charset="0"/>
                <a:cs typeface="AL-Mohanad Bold" charset="-78"/>
              </a:rPr>
              <a:t>المدير التنفيذي / الأستاذة منى محمد الخثران 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</a:t>
            </a:fld>
            <a:endParaRPr lang="ar-SA"/>
          </a:p>
        </p:txBody>
      </p:sp>
      <p:pic>
        <p:nvPicPr>
          <p:cNvPr id="7" name="صورة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644" y="36179"/>
            <a:ext cx="1656184" cy="148918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627784" y="6165304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chemeClr val="bg1"/>
                </a:solidFill>
              </a:rPr>
              <a:t>جمعية قطوف للخدمات الاجتماعية ترخيص رقم 1195</a:t>
            </a:r>
            <a:endParaRPr lang="ar-S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1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185048" y="727667"/>
            <a:ext cx="24166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SA" sz="3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تفصيل الأهداف :</a:t>
            </a:r>
            <a:endParaRPr lang="en-US" sz="3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60162"/>
              </p:ext>
            </p:extLst>
          </p:nvPr>
        </p:nvGraphicFramePr>
        <p:xfrm>
          <a:off x="1259632" y="2060848"/>
          <a:ext cx="6797675" cy="3261360"/>
        </p:xfrm>
        <a:graphic>
          <a:graphicData uri="http://schemas.openxmlformats.org/drawingml/2006/table">
            <a:tbl>
              <a:tblPr rtl="1" firstRow="1" firstCol="1" bandRow="1">
                <a:tableStyleId>{74C1A8A3-306A-4EB7-A6B1-4F7E0EB9C5D6}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8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الهدف 1 : استكمال إجراءات الترخيص وتوابعه.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م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المجال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الهدف الإجرائي 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1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الترخيص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استلام الترخيص.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2 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مكتب العمل.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3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التأمينات الاجتماعية.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4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الحسابات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تحديد البنوك.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5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تحديد الفروع المقرر فتح الحسابات بها.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6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تحديد المخولين بالتوقيع.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7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استلام خطاب الوزارة للبنوك.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b="1" dirty="0" smtClean="0">
                          <a:effectLst/>
                          <a:cs typeface="Akhbar MT" pitchFamily="2" charset="-78"/>
                        </a:rPr>
                        <a:t>8</a:t>
                      </a: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فتح الحسابات.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323528" y="10075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10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627784" y="6237312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28" y="37628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5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107504" y="41069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50961"/>
              </p:ext>
            </p:extLst>
          </p:nvPr>
        </p:nvGraphicFramePr>
        <p:xfrm>
          <a:off x="1475656" y="908720"/>
          <a:ext cx="7065652" cy="5707138"/>
        </p:xfrm>
        <a:graphic>
          <a:graphicData uri="http://schemas.openxmlformats.org/drawingml/2006/table">
            <a:tbl>
              <a:tblPr rtl="1" firstRow="1" firstCol="1" bandRow="1">
                <a:tableStyleId>{91EBBBCC-DAD2-459C-BE2E-F6DE35CF9A28}</a:tableStyleId>
              </a:tblPr>
              <a:tblGrid>
                <a:gridCol w="385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2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7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8052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الهدف 2 : تجهيز البنية التحتية للجمعية.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6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الهدف الإجرائي 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الإدارة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الوصف الوظيفي للمدير التنفيذي.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ترشيح واختيار المدير التنفيذي.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تعيين المدير التنفيذي.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64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جدولة اجتماعات مجلس الإدارة للسنة الأولى. 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الهوية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الرؤية والرسالة والأهداف العام " الغايات".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الشعار "اللفظي ، البصري".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الأنشطة الرئيسية " مجالات العمل".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المقر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موقع الجمعية "بالشوارع الرئيسية".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البحث عن المقر المناسب.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المقر والايجار. 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الاستئجار والتأثيث.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اللوائح والأنظمة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مجلس الإدارة.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اللائحة المالية.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الموارد البشرية.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الصلاحيات الإدارية والمالية. 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تعارض المصالح.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التقنية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إعداد تصور للاحتياجات التقنية.</a:t>
                      </a:r>
                      <a:endParaRPr lang="en-US" sz="9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النهائي. </a:t>
                      </a:r>
                      <a:endParaRPr lang="en-US" sz="9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التصور. </a:t>
                      </a:r>
                      <a:endParaRPr lang="en-US" sz="9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الهيكلة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تصور أولي للهيكل التنظيمي. </a:t>
                      </a:r>
                      <a:endParaRPr lang="en-US" sz="9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 للهيكل.</a:t>
                      </a:r>
                      <a:endParaRPr lang="en-US" sz="9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توصيف الوظائف.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66" marR="4956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11</a:t>
            </a:fld>
            <a:endParaRPr lang="ar-SA"/>
          </a:p>
        </p:txBody>
      </p:sp>
      <p:pic>
        <p:nvPicPr>
          <p:cNvPr id="5" name="صورة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3" y="164127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3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553202"/>
              </p:ext>
            </p:extLst>
          </p:nvPr>
        </p:nvGraphicFramePr>
        <p:xfrm>
          <a:off x="1115616" y="1340768"/>
          <a:ext cx="6924675" cy="3522414"/>
        </p:xfrm>
        <a:graphic>
          <a:graphicData uri="http://schemas.openxmlformats.org/drawingml/2006/table">
            <a:tbl>
              <a:tblPr rtl="1" firstRow="1" firstCol="1" bandRow="1">
                <a:tableStyleId>{2A488322-F2BA-4B5B-9748-0D474271808F}</a:tableStyleId>
              </a:tblPr>
              <a:tblGrid>
                <a:gridCol w="53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7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الهدف 3 : تأمين موارد مالية كافية.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م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الهدف الإجرائي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الموارد المالية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تأمين سلفة مالية مؤقتة.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موازنة مالية للسنة الأولى.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الموازنة المقترحة.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ملف تسويقي لمصروفات السنة الأولى.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تسويق مصروفات السنة الأولى على المانحين.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متابعة تأمين المبالغ المالية المحددة بالموازنة.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متابعة إجراءات الحصول على الدعم التأسيس للجمعيات الجديدة من الوزارة.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الرفع للوزارة بطلب الدعم التشغيلي المخصص للجمعيات الجديدة.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الموازنة المالية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وضع مسودة الموازنة للسنوات الثلاث المتبقية. 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الموازنة. </a:t>
                      </a:r>
                      <a:endParaRPr lang="en-US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395536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12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483768" y="6215073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5" y="188640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8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179512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044816"/>
              </p:ext>
            </p:extLst>
          </p:nvPr>
        </p:nvGraphicFramePr>
        <p:xfrm>
          <a:off x="1115616" y="605299"/>
          <a:ext cx="7535353" cy="5870712"/>
        </p:xfrm>
        <a:graphic>
          <a:graphicData uri="http://schemas.openxmlformats.org/drawingml/2006/table">
            <a:tbl>
              <a:tblPr rtl="1" firstRow="1" firstCol="1" bandRow="1">
                <a:tableStyleId>{0660B408-B3CF-4A94-85FC-2B1E0A45F4A2}</a:tableStyleId>
              </a:tblPr>
              <a:tblGrid>
                <a:gridCol w="447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7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0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633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الهدف 4 : رسم صورة ذهنية إيجابية أولية عن الجمعية.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</a:rPr>
                        <a:t>م</a:t>
                      </a:r>
                      <a:endParaRPr lang="en-US" sz="105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الهدف الإجرائي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المبادرات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عدد المبادرات.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2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عناوين المبادرات.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3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صياغة المبادرات على شكل مشروع متكامل.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4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تسويق المبادرات على المانحين.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5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المبادرات.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6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rowSpan="6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التواصل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فتح بريد الكتروني رسمي للجمعية.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7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الحصول على العنوان الوطني.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8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أرقام الجوال الخاصة بالتواصل.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9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الموقع الإلكتروني.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10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انشاء حسابات التواصل الاجتماعي.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3432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11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انشاء قناة خاصة على اليوتيوب.</a:t>
                      </a:r>
                      <a:endParaRPr lang="en-US" sz="105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11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المطبوعات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عناوين المطبوعات المطلوبة والكميات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12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أولى للمطبوعات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13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تصاميم المطبوعات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14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تعميد الطباعة 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15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الزيارات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الجهات المرشحة للزيارة.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16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فريق الزيارات.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17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الزيارات.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3693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/>
                        </a:rPr>
                        <a:t>18</a:t>
                      </a: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05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التقرير النهائي للزيارات.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4072" marR="54072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87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00784"/>
              </p:ext>
            </p:extLst>
          </p:nvPr>
        </p:nvGraphicFramePr>
        <p:xfrm>
          <a:off x="1187624" y="1628800"/>
          <a:ext cx="6924675" cy="2739327"/>
        </p:xfrm>
        <a:graphic>
          <a:graphicData uri="http://schemas.openxmlformats.org/drawingml/2006/table">
            <a:tbl>
              <a:tblPr rtl="1" firstRow="1" firstCol="1" bandRow="1">
                <a:tableStyleId>{46F890A9-2807-4EBB-B81D-B2AA78EC7F39}</a:tableStyleId>
              </a:tblPr>
              <a:tblGrid>
                <a:gridCol w="53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7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الهدف 5 : تجهيز خطة استراتيجية للسنوات الثلاث القادمة.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م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الهدف الإجرائي 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الخطة الاستراتيجية للسنوات المتبقية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فريق الخطة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وضع خطة العمل 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بدء العمل 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مسودة الخطة 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الخطة 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إعداد الخطة التشغيلية للسنة الأولى من الخطة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8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الخطة التشغيلية للسنة الأولى من الخطة</a:t>
                      </a:r>
                      <a:endParaRPr lang="en-US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107504" y="402771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14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627784" y="6167735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4379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44684"/>
              </p:ext>
            </p:extLst>
          </p:nvPr>
        </p:nvGraphicFramePr>
        <p:xfrm>
          <a:off x="467544" y="1268760"/>
          <a:ext cx="8229601" cy="4321979"/>
        </p:xfrm>
        <a:graphic>
          <a:graphicData uri="http://schemas.openxmlformats.org/drawingml/2006/table">
            <a:tbl>
              <a:tblPr rtl="1" firstRow="1" firstCol="1" bandRow="1">
                <a:tableStyleId>{74C1A8A3-306A-4EB7-A6B1-4F7E0EB9C5D6}</a:tableStyleId>
              </a:tblPr>
              <a:tblGrid>
                <a:gridCol w="497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7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0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9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7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95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96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20080">
                <a:tc gridSpan="10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711200" algn="l"/>
                        </a:tabLst>
                      </a:pPr>
                      <a:r>
                        <a:rPr lang="ar-SA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الخطة التشغيلية للسنة الأولى من </a:t>
                      </a: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2/8/1441 </a:t>
                      </a:r>
                      <a:r>
                        <a:rPr lang="ar-SA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.... إلى .. / ........  ( 12 شهر ) </a:t>
                      </a:r>
                      <a:r>
                        <a:rPr lang="ar-SA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 يمكن تقسيم هذا الجدول الى الربع الأول ، والثاني ، والثالث، والرابع )</a:t>
                      </a:r>
                      <a:endParaRPr lang="en-US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63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3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المفردات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الهدف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من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إلى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المكلف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التكلفة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مؤشر الأداء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ملحوظات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637">
                <a:tc rowSpan="4">
                  <a:txBody>
                    <a:bodyPr/>
                    <a:lstStyle/>
                    <a:p>
                      <a:pPr marL="342900" lvl="0" indent="-342900" algn="ctr" rtl="1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3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الإدارة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الوصف الوظيفي للمدير التنفيذي.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6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ترشيح واختيار المدير التنفيذي.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6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تعيين المدير التنفيذي.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6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جدولة اجتماعات مجلس الإدارة للسنة الأولى.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637">
                <a:tc rowSpan="3">
                  <a:txBody>
                    <a:bodyPr/>
                    <a:lstStyle/>
                    <a:p>
                      <a:pPr marL="0" lvl="0" indent="0" algn="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3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2-</a:t>
                      </a:r>
                      <a:r>
                        <a:rPr lang="ar-SA" sz="13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الترخيص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استلام الترخيص.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6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مكتب العمل.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26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التأمينات الاجتماعية.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637">
                <a:tc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3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</a:t>
                      </a:r>
                      <a:r>
                        <a:rPr lang="ar-SA" sz="13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الحسابات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البنوك.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323528" y="44624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15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644134" y="6208067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625"/>
            <a:ext cx="1678957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9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1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50291"/>
              </p:ext>
            </p:extLst>
          </p:nvPr>
        </p:nvGraphicFramePr>
        <p:xfrm>
          <a:off x="467544" y="260648"/>
          <a:ext cx="8496945" cy="6308090"/>
        </p:xfrm>
        <a:graphic>
          <a:graphicData uri="http://schemas.openxmlformats.org/drawingml/2006/table">
            <a:tbl>
              <a:tblPr rtl="1" firstRow="1" firstCol="1" bandRow="1">
                <a:tableStyleId>{BDBED569-4797-4DF1-A0F4-6AAB3CD982D8}</a:tableStyleId>
              </a:tblPr>
              <a:tblGrid>
                <a:gridCol w="53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5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03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43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7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7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20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69672">
                <a:tc rowSpan="2">
                  <a:txBody>
                    <a:bodyPr/>
                    <a:lstStyle/>
                    <a:p>
                      <a:pPr marL="0" lvl="0" indent="0" algn="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000" b="1" dirty="0">
                          <a:effectLst/>
                        </a:rPr>
                        <a:t> </a:t>
                      </a:r>
                      <a:endParaRPr lang="en-US" sz="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استلام خطاب الوزارة للبنوك.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1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r>
                        <a:rPr lang="ar-SA" sz="1100" b="1" dirty="0" smtClean="0">
                          <a:effectLst/>
                        </a:rPr>
                        <a:t>1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000" b="1" dirty="0">
                          <a:effectLst/>
                        </a:rPr>
                        <a:t> </a:t>
                      </a:r>
                      <a:endParaRPr lang="en-US" sz="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000" b="1" dirty="0">
                          <a:effectLst/>
                        </a:rPr>
                        <a:t> </a:t>
                      </a:r>
                      <a:endParaRPr lang="en-US" sz="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فتح الحسابات.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1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1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672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050" b="1" dirty="0" smtClean="0">
                          <a:effectLst/>
                        </a:rPr>
                        <a:t>5-</a:t>
                      </a:r>
                      <a:r>
                        <a:rPr lang="ar-SA" sz="105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الهوية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الرؤية والرسالة والأهداف العام " الغايات".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مجلس الإدارة 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الشعار "اللفظي ، البصري".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مجلس الإدارة 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تحديد الأنشطة الرئيسية " مجالات العمل".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مجلس الإدارة 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672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050" b="1" dirty="0">
                          <a:effectLst/>
                        </a:rPr>
                        <a:t> </a:t>
                      </a:r>
                      <a:r>
                        <a:rPr lang="ar-SA" sz="1050" b="1" dirty="0" smtClean="0">
                          <a:effectLst/>
                        </a:rPr>
                        <a:t>6-</a:t>
                      </a: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المقر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تحديد موقع الجمعية "بالشوارع الرئيسية".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مجلس الإدارة 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حسب الموازنة المعتمدة من المجلس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البحث عن المقر المناسب.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المدير التنفيذي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اعتماد المقر والايجار. 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مجلس الإدارة 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الاستئجار والتأثيث.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2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672">
                <a:tc rowSpan="8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050" b="1" dirty="0" smtClean="0">
                          <a:effectLst/>
                        </a:rPr>
                        <a:t>7-</a:t>
                      </a:r>
                      <a:r>
                        <a:rPr lang="ar-SA" sz="105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الموارد المالية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تأمين سلفة مالية مؤقتة.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مجلس الإدارة 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اعداد موازنة مالية للسنة الأولى.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اعتماد الموازنة المقترحة.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مجلس الإدارة 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تصميم ملف تسويقي لمصروفات السنة الأولى.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اللجنة المالية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</a:rPr>
                        <a:t>تسويق مصروفات السنة الأولى على المانحين.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3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اللجنة المالية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متابعة تأمين المبالغ المالية المحددة بالموازنة.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المدير التنفيذي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متابعة إجراءات الحصول على الدعم التأسيس للجمعيات الجديدة من الوزارة</a:t>
                      </a:r>
                      <a:r>
                        <a:rPr lang="en-US" sz="1400" b="1" dirty="0">
                          <a:effectLst/>
                        </a:rPr>
                        <a:t>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1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الرفع للوزارة بطلب الدعم التشغيلي المخصص للجمعيات الجديدة</a:t>
                      </a:r>
                      <a:r>
                        <a:rPr lang="en-US" sz="1400" b="1" dirty="0">
                          <a:effectLst/>
                        </a:rPr>
                        <a:t>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3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3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672">
                <a:tc rowSpan="5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050" b="1" dirty="0" smtClean="0">
                          <a:effectLst/>
                        </a:rPr>
                        <a:t>8-</a:t>
                      </a:r>
                      <a:r>
                        <a:rPr lang="ar-SA" sz="105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اللوائح والأنظمة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</a:rPr>
                        <a:t>لائحة مجلس الإدارة.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اللجنة الإدارية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اللائحة المالية.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2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اللجنة المالية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لائحة الموارد البشرية.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2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اللجنة الإدارية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لائحة الصلاحيات الإدارية والمالية. 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2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اللجنة الإدارية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>
                          <a:effectLst/>
                        </a:rPr>
                        <a:t>لائحة تعارض المصالح.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2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2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اللجنة الإدارية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9672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050" b="1" dirty="0" smtClean="0">
                          <a:effectLst/>
                        </a:rPr>
                        <a:t>9-</a:t>
                      </a:r>
                      <a:r>
                        <a:rPr lang="ar-SA" sz="105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الشراكات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تحديد الجهات المطلوبة للشراكة معها.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4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00" b="1" dirty="0">
                          <a:effectLst/>
                        </a:rPr>
                        <a:t>جهات حكومية، قطاع خاص، مؤسسات غير ربحية، جهات خيرية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صياغة نموذج عقد الشراكات واعتماده.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4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المدير التنفيذي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96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توقيع الشراكات مع الجهات المحددة.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4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مجلس الإدارة 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9672">
                <a:tc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050" b="1" dirty="0" smtClean="0">
                          <a:effectLst/>
                        </a:rPr>
                        <a:t>10</a:t>
                      </a:r>
                      <a:r>
                        <a:rPr lang="ar-SA" sz="1050" b="1" dirty="0">
                          <a:effectLst/>
                        </a:rPr>
                        <a:t> </a:t>
                      </a: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المبادرات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effectLst/>
                        </a:rPr>
                        <a:t>تحديد عدد المبادرات.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4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/>
                        </a:rPr>
                        <a:t>4</a:t>
                      </a:r>
                      <a:r>
                        <a:rPr lang="ar-SA" sz="11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/>
                        </a:rPr>
                        <a:t>مجلس </a:t>
                      </a:r>
                      <a:r>
                        <a:rPr lang="ar-SA" sz="1100" b="1" dirty="0" smtClean="0">
                          <a:effectLst/>
                        </a:rPr>
                        <a:t>الإدارة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/>
                        </a:rPr>
                        <a:t> </a:t>
                      </a:r>
                      <a:endParaRPr lang="en-US" sz="1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000" b="1" dirty="0">
                          <a:effectLst/>
                        </a:rPr>
                        <a:t> </a:t>
                      </a:r>
                      <a:endParaRPr lang="en-US" sz="1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269" marR="27269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940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75861" y="95576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859206"/>
              </p:ext>
            </p:extLst>
          </p:nvPr>
        </p:nvGraphicFramePr>
        <p:xfrm>
          <a:off x="245593" y="737438"/>
          <a:ext cx="8712968" cy="5463540"/>
        </p:xfrm>
        <a:graphic>
          <a:graphicData uri="http://schemas.openxmlformats.org/drawingml/2006/table">
            <a:tbl>
              <a:tblPr rtl="1" firstRow="1" firstCol="1" bandRow="1">
                <a:tableStyleId>{3B4B98B0-60AC-42C2-AFA5-B58CD77FA1E5}</a:tableStyleId>
              </a:tblPr>
              <a:tblGrid>
                <a:gridCol w="525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2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0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2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2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4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88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88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71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74075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عناوين المبادرات.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مبادرات متنوعة إعلامية ومجتمعية وتنموية .. الخ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صياغة المبادرات على شكل مشروع متكامل.</a:t>
                      </a:r>
                      <a:endParaRPr lang="en-US" sz="105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لجنة المشاريع</a:t>
                      </a:r>
                      <a:endParaRPr lang="en-US" sz="105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تسويق المبادرات على المانحين.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المبادرات.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075">
                <a:tc rowSpan="6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11-</a:t>
                      </a: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التواصل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فتح بريد الكتروني رسمي للجمعية.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الحصول على العنوان الوطني.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أرقام الجوال الخاصة بالتواصل.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الموقع الإلكتروني.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انشاء حسابات التواصل الاجتماعي.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انشاء قناة خاصة على اليوتيوب.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4075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12-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المطبوعات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عناوين المطبوعات المطلوبة والكميات.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أولى للمطبوعات.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تصاميم المطبوعات.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تعميد الطباعة.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4075">
                <a:tc rowSpan="7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13-</a:t>
                      </a: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الخطة الاستراتيجية للسنوات الباقية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فريق الخطة.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وضع خطة العمل. 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لجنة التخطيط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بدء العمل.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لجنة التخطيط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مسودة الخطة.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لجنة التخطيط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الخطة.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إعداد الخطة التشغيلية للسنة الأولى من الخطة.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الخطة التشغيلية للسنة الأولى من الخطة.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4075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14-</a:t>
                      </a: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الزيارات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الجهات المرشحة للزيارة.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فريق الزيارات.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الإدارة 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الزيارات.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4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التقرير النهائي للزيارات.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الموازنة المالية للسنوات الباقية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وضع مسودة الموازنة. 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7976" marR="2797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089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75861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32353"/>
              </p:ext>
            </p:extLst>
          </p:nvPr>
        </p:nvGraphicFramePr>
        <p:xfrm>
          <a:off x="899592" y="1179201"/>
          <a:ext cx="7272807" cy="4607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43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7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22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9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86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91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91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الادارة</a:t>
                      </a: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الموازنة</a:t>
                      </a:r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تصور</a:t>
                      </a:r>
                      <a:r>
                        <a:rPr lang="ar-SA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للاحتياجات التقنية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التقنية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مجلس الادارة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المدير التنفيذي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التصور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اللجنة الادارية</a:t>
                      </a:r>
                      <a:r>
                        <a:rPr lang="ar-SA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تصور اولى للهيكل التنظيمي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الهيكلة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اللجنة الادارية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 للهيكل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اللجنة الادارية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توصيف</a:t>
                      </a:r>
                      <a:r>
                        <a:rPr lang="ar-SA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الوظيفي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18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627784" y="6164853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6516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33655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377441"/>
              </p:ext>
            </p:extLst>
          </p:nvPr>
        </p:nvGraphicFramePr>
        <p:xfrm>
          <a:off x="179517" y="980728"/>
          <a:ext cx="8769375" cy="5551192"/>
        </p:xfrm>
        <a:graphic>
          <a:graphicData uri="http://schemas.openxmlformats.org/drawingml/2006/table">
            <a:tbl>
              <a:tblPr rtl="1" firstRow="1" firstCol="1" bandRow="1">
                <a:tableStyleId>{10A1B5D5-9B99-4C35-A422-299274C87663}</a:tableStyleId>
              </a:tblPr>
              <a:tblGrid>
                <a:gridCol w="746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3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5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3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7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1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29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80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64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80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487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734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5841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304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88582">
                <a:tc gridSpan="15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711200" algn="l"/>
                        </a:tabLs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الخطة التشغيلية للسنة الأولى من ../ .... إلى .. / ........  ( 12 شهر )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anchor="ctr"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16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المجال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المفردات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582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1-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الإدارة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الوصف الوظيفي للمدير التنفيذي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ترشيح واختيار المدير التنفيذي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تعيين المدير التنفيذي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1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جدولة اجتماعات مجلس الإدارة للسنة الأولى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582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2-</a:t>
                      </a:r>
                      <a:r>
                        <a:rPr lang="ar-SA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الترخيص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استلام الترخيص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مكتب العمل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التأمينات الاجتماعية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582">
                <a:tc rowSpan="5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</a:t>
                      </a:r>
                      <a:r>
                        <a:rPr lang="ar-SA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الحسابات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البنوك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الفروع المقرر فتح الحسابات بها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المخولين بالتوقيع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استلام خطاب الوزارة للبنوك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فتح الحسابات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7164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4-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الهوية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الرؤية والرسالة والأهداف العام " الغايات"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الشعار "اللفظي ، البصري"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الأنشطة الرئيسية " مجالات العمل"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8582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5-</a:t>
                      </a: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المقر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موقع الجمعية "بالشوارع الرئيسية"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البحث عن المقر المناسب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المقر والايجار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الاستئجار والتأثيث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345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946098"/>
              </p:ext>
            </p:extLst>
          </p:nvPr>
        </p:nvGraphicFramePr>
        <p:xfrm>
          <a:off x="539552" y="1196752"/>
          <a:ext cx="8153400" cy="3823824"/>
        </p:xfrm>
        <a:graphic>
          <a:graphicData uri="http://schemas.openxmlformats.org/drawingml/2006/table">
            <a:tbl>
              <a:tblPr rtl="1" firstRow="1" firstCol="1" bandRow="1">
                <a:tableStyleId>{B301B821-A1FF-4177-AEE7-76D212191A09}</a:tableStyleId>
              </a:tblPr>
              <a:tblGrid>
                <a:gridCol w="4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6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671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محتويات الخطة التشغيلية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بيانات الجمعية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الأهداف التشغيلية للسنة الأولى: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j-ea"/>
                          <a:cs typeface="+mn-cs"/>
                        </a:rPr>
                        <a:t>عوامل النجاح الحرجة "الأكثر أهمية" في السنة الأولى </a:t>
                      </a:r>
                      <a:endParaRPr lang="en-US" sz="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EA157A">
                              <a:lumMod val="75000"/>
                            </a:srgb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توجيهات: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EA157A">
                            <a:lumMod val="75000"/>
                          </a:srgb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اللجان المقترحة:</a:t>
                      </a: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البيانات الأساسية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الرؤية – الرسالة – الاهداف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الهيكل التنظيمي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تحليل </a:t>
                      </a: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SWOT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مشاريع الخطة للعام المالي 1440-1441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6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n-US" sz="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اجمالي التكلفة المالية للخطة التشغيلية</a:t>
                      </a:r>
                      <a:endParaRPr lang="en-US" sz="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841" marR="57841" marT="0" marB="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2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2662001" y="5949280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5" name="صورة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067"/>
            <a:ext cx="1434008" cy="116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8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75861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307244"/>
              </p:ext>
            </p:extLst>
          </p:nvPr>
        </p:nvGraphicFramePr>
        <p:xfrm>
          <a:off x="971600" y="404664"/>
          <a:ext cx="7344811" cy="6151288"/>
        </p:xfrm>
        <a:graphic>
          <a:graphicData uri="http://schemas.openxmlformats.org/drawingml/2006/table">
            <a:tbl>
              <a:tblPr rtl="1" firstRow="1" firstCol="1" bandRow="1">
                <a:tableStyleId>{68D230F3-CF80-4859-8CE7-A43EE81993B5}</a:tableStyleId>
              </a:tblPr>
              <a:tblGrid>
                <a:gridCol w="615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6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948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62488">
                <a:tc rowSpan="8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6-</a:t>
                      </a: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الموارد المالية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تأمين سلفة مالية مؤقتة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موازنة مالية للسنة الأولى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الموازنة المقترحة للسنة الأولى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9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ملف تسويقي لمصروفات السنة الأولى.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9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تسويق مصروفات السنة الأولى على المانحين.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9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متابعة تأمين المبالغ المالية المحددة بالموازنة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7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متابعة إجراءات الحصول على الدعم التأسيس للجمعيات الجديدة من الوزارة</a:t>
                      </a:r>
                      <a:r>
                        <a:rPr lang="en-US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7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الرفع للوزارة بطلب الدعم التشغيلي المخصص للجمعيات الجديدة</a:t>
                      </a:r>
                      <a:r>
                        <a:rPr lang="en-US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488">
                <a:tc rowSpan="5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7- </a:t>
                      </a: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اللوائح والأنظمة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مجلس الإدارة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اللائحة المالية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الموارد البشرية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الصلاحيات الإدارية والمالية 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لائحة تعارض المصالح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488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8-</a:t>
                      </a: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الشراكات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الجهات المطلوبة للشركات معها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صياغة نموذج عقد الشراكات واعتماده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39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توقيع الشراكات مع الجهات المحددة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488">
                <a:tc rowSpan="5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9-</a:t>
                      </a: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5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المبادرات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عدد المبادرات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عناوين المبادرات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49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صياغة المبادرات على شكل مشروع متكامل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تسويق المبادرات على المانحين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المبادرات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228" marR="52228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30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75861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385480"/>
              </p:ext>
            </p:extLst>
          </p:nvPr>
        </p:nvGraphicFramePr>
        <p:xfrm>
          <a:off x="467544" y="421106"/>
          <a:ext cx="8229595" cy="5672190"/>
        </p:xfrm>
        <a:graphic>
          <a:graphicData uri="http://schemas.openxmlformats.org/drawingml/2006/table">
            <a:tbl>
              <a:tblPr rtl="1" firstRow="1" firstCol="1" bandRow="1">
                <a:tableStyleId>{68D230F3-CF80-4859-8CE7-A43EE81993B5}</a:tableStyleId>
              </a:tblPr>
              <a:tblGrid>
                <a:gridCol w="453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1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63684">
                <a:tc rowSpan="6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التواصل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فتح بريد الكتروني رسمي للجمعية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الحصول على العنوان الوطني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أرقام الجوال الخاصة بالتواصل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الموقع الإلكتروني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انشاء حسابات التواصل الاجتماعي.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انشاء قناة خاصة على اليوتيوب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112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المطبوعات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عناوين المطبوعات المطلوبة والكميات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تصميم أولى للمطبوعات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تصاميم المطبوعات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تعميد الطباعة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684">
                <a:tc rowSpan="7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الخطة الاستراتيجية للسنوات الباقية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فريق الخطة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وضع خطة العمل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بدء العمل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مسودة الخطة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الخطة 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22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إعداد الخطة التشغيلية للسنة الأولى من الخطة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22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الخطة التشغيلية للسنة الأولى من الخطة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73354">
                <a:tc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en-US" sz="9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الزيارات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تحديد الجهات المرشحة للزيارة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241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75861" y="18864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398784"/>
              </p:ext>
            </p:extLst>
          </p:nvPr>
        </p:nvGraphicFramePr>
        <p:xfrm>
          <a:off x="467544" y="1412776"/>
          <a:ext cx="8229595" cy="4261980"/>
        </p:xfrm>
        <a:graphic>
          <a:graphicData uri="http://schemas.openxmlformats.org/drawingml/2006/table">
            <a:tbl>
              <a:tblPr rtl="1" firstRow="1" firstCol="1" bandRow="1">
                <a:tableStyleId>{68D230F3-CF80-4859-8CE7-A43EE81993B5}</a:tableStyleId>
              </a:tblPr>
              <a:tblGrid>
                <a:gridCol w="453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1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833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07532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تسمية فريق الزيارات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الزيارات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التقرير النهائي للزيارات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473">
                <a:tc rowSpan="4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الموازنة المالية للسنوات الباقية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وضع مسودة الموازنة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الموازنة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أعداد تصور للاجتياحات التقنية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 </a:t>
                      </a:r>
                      <a:endParaRPr lang="en-US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532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التقنية</a:t>
                      </a:r>
                      <a:endParaRPr lang="en-US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أعداد تصور للاجتياحات التقنية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 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تنفيذ التصور 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8655">
                <a:tc rowSpan="3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r>
                        <a:rPr lang="ar-SA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الهيكلة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اعداد تصور أولي للهيكل التنظيمي 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اعتماد التصور النهائي للهيكل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marL="0" lvl="0" indent="0" algn="ctr" rtl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9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algn="ctr" rtl="1"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توصيف الوظائف</a:t>
                      </a: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2" marR="63102" marT="0" marB="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22</a:t>
            </a:fld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619511" y="6150998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19" y="-8415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083534"/>
              </p:ext>
            </p:extLst>
          </p:nvPr>
        </p:nvGraphicFramePr>
        <p:xfrm>
          <a:off x="611560" y="980728"/>
          <a:ext cx="7704856" cy="5266111"/>
        </p:xfrm>
        <a:graphic>
          <a:graphicData uri="http://schemas.openxmlformats.org/drawingml/2006/table">
            <a:tbl>
              <a:tblPr rtl="1" firstRow="1" firstCol="1" bandRow="1">
                <a:tableStyleId>{912C8C85-51F0-491E-9774-3900AFEF0FD7}</a:tableStyleId>
              </a:tblPr>
              <a:tblGrid>
                <a:gridCol w="2898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2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6760">
                <a:tc gridSpan="3"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700" dirty="0">
                          <a:effectLst/>
                        </a:rPr>
                        <a:t> </a:t>
                      </a:r>
                      <a:endParaRPr lang="en-US" sz="5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إجمالي الإيرادات المالية للخطة العام المالي </a:t>
                      </a:r>
                      <a:r>
                        <a:rPr lang="ar-SA" sz="2400" dirty="0" smtClean="0">
                          <a:effectLst/>
                        </a:rPr>
                        <a:t>المتوقعة</a:t>
                      </a:r>
                      <a:r>
                        <a:rPr lang="ar-SA" sz="2400" baseline="0" dirty="0" smtClean="0">
                          <a:effectLst/>
                        </a:rPr>
                        <a:t> </a:t>
                      </a:r>
                      <a:r>
                        <a:rPr lang="ar-SA" sz="2400" dirty="0" smtClean="0">
                          <a:effectLst/>
                        </a:rPr>
                        <a:t>2019</a:t>
                      </a:r>
                      <a:endParaRPr lang="en-US" sz="18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البيان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تقديري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الفعلي</a:t>
                      </a:r>
                      <a:endParaRPr lang="en-US" sz="14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4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تبرعات النقدية 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solidFill>
                            <a:srgbClr val="417A84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10000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solidFill>
                            <a:srgbClr val="417A84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3735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1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اشتراكات العضوية 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en-US" sz="1800" b="1" dirty="0" smtClean="0">
                          <a:effectLst/>
                        </a:rPr>
                        <a:t>6000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1100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4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تبرعات الزكاة 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0</a:t>
                      </a: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4500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4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تبرعات الوقف</a:t>
                      </a:r>
                      <a:endParaRPr lang="en-US" sz="14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379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تبرعات الوزارة </a:t>
                      </a:r>
                      <a:endParaRPr lang="en-US" sz="14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-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50000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940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الاجمالي الإيرادات المتوقعة </a:t>
                      </a:r>
                      <a:endParaRPr lang="en-US" sz="14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ar-SA" sz="1400" b="1" dirty="0">
                        <a:solidFill>
                          <a:srgbClr val="417A84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solidFill>
                            <a:srgbClr val="417A84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16000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 </a:t>
                      </a:r>
                      <a:r>
                        <a:rPr lang="ar-SA" sz="1800" b="1" dirty="0" smtClean="0">
                          <a:effectLst/>
                        </a:rPr>
                        <a:t>55600</a:t>
                      </a:r>
                      <a:endParaRPr lang="en-US" sz="14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2650" marR="1265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23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2483768" y="6362700"/>
            <a:ext cx="60486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جمعية قطوف للخدمات الاجتماعية ترخيص رقم 1195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249879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845487"/>
              </p:ext>
            </p:extLst>
          </p:nvPr>
        </p:nvGraphicFramePr>
        <p:xfrm>
          <a:off x="827584" y="1340768"/>
          <a:ext cx="7488832" cy="4755826"/>
        </p:xfrm>
        <a:graphic>
          <a:graphicData uri="http://schemas.openxmlformats.org/drawingml/2006/table">
            <a:tbl>
              <a:tblPr rtl="1" firstRow="1" firstCol="1" bandRow="1"/>
              <a:tblGrid>
                <a:gridCol w="249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4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031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إجمالي </a:t>
                      </a:r>
                      <a:r>
                        <a:rPr lang="ar-SA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التكاليف المالية للخطة العام المالي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2019</a:t>
                      </a:r>
                      <a:endParaRPr lang="en-US" sz="20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البيان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تقديري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الفعلي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30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كفالة اليتيم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الحقيبة المدرسية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50000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22852</a:t>
                      </a:r>
                      <a:endParaRPr lang="ar-SA" dirty="0"/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4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السلة الرمضانية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50000</a:t>
                      </a:r>
                      <a:endParaRPr lang="ar-SA" dirty="0"/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25000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كسوة الشتاء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7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كسوة العيد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-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34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الاجمالي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100000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 47.852</a:t>
                      </a: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24</a:t>
            </a:fld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2411760" y="6248400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5" name="صورة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0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0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25</a:t>
            </a:fld>
            <a:endParaRPr lang="ar-SA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243159"/>
              </p:ext>
            </p:extLst>
          </p:nvPr>
        </p:nvGraphicFramePr>
        <p:xfrm>
          <a:off x="827584" y="1340768"/>
          <a:ext cx="7488832" cy="4683627"/>
        </p:xfrm>
        <a:graphic>
          <a:graphicData uri="http://schemas.openxmlformats.org/drawingml/2006/table">
            <a:tbl>
              <a:tblPr rtl="1" firstRow="1" firstCol="1" bandRow="1"/>
              <a:tblGrid>
                <a:gridCol w="249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4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031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إجمالي </a:t>
                      </a:r>
                      <a:r>
                        <a:rPr lang="ar-SA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التكاليف المالية للخطة العام المالي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2020</a:t>
                      </a:r>
                      <a:endParaRPr lang="en-US" sz="20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7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البيان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تقديري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الفعلي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30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كفالة اليتيم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9600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5600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سداد ايجار فواتير كهرب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100.000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900.3</a:t>
                      </a:r>
                      <a:endParaRPr lang="ar-SA" dirty="0"/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4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السلة الرمضانية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100.000</a:t>
                      </a:r>
                      <a:endParaRPr lang="ar-SA" dirty="0"/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35.426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كسوة الشتاء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266.785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24900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7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كسوة العيد 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100.000</a:t>
                      </a: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25.450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34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الاجمالي</a:t>
                      </a:r>
                      <a:endParaRPr lang="en-US" sz="1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576.385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100.379</a:t>
                      </a: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rgbClr val="417A8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dirty="0">
                        <a:solidFill>
                          <a:srgbClr val="417A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1919" marR="21919" marT="0" marB="0">
                    <a:lnL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C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2300033" y="6248400"/>
            <a:ext cx="60486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جمعية قطوف للخدمات الاجتماعية ترخيص رقم 1195</a:t>
            </a:r>
            <a:endParaRPr lang="ar-SA" sz="2000" b="1" dirty="0"/>
          </a:p>
        </p:txBody>
      </p:sp>
      <p:pic>
        <p:nvPicPr>
          <p:cNvPr id="5" name="صورة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"/>
            <a:ext cx="1624430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7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219056"/>
              </p:ext>
            </p:extLst>
          </p:nvPr>
        </p:nvGraphicFramePr>
        <p:xfrm>
          <a:off x="416369" y="1844824"/>
          <a:ext cx="8229599" cy="3978974"/>
        </p:xfrm>
        <a:graphic>
          <a:graphicData uri="http://schemas.openxmlformats.org/drawingml/2006/table">
            <a:tbl>
              <a:tblPr rtl="1" firstRow="1" firstCol="1" bandRow="1">
                <a:tableStyleId>{2A488322-F2BA-4B5B-9748-0D474271808F}</a:tableStyleId>
              </a:tblPr>
              <a:tblGrid>
                <a:gridCol w="51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6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9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0498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م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البند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تفصيل البند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التكلفة الشهرية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التكلفة السنوية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498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الرواتب 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رواتب 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12500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150000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493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مصروفات عمومية وإدارية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ايجار ، خدمات ، انترنت ، قرطاسية ، تنقلات ، صيانة ، ضيافة 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24515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236418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995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مصاريف رأسمالية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أجهزة ، مكاتب ، طاولات ، كراسي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15900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16400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990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البرامج والمشاريع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تدريب ، ورش عمل ، منتديات ،</a:t>
                      </a:r>
                      <a:endParaRPr lang="en-US" sz="1100" b="1">
                        <a:effectLst/>
                      </a:endParaRPr>
                    </a:p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نشر الكتروني ، مطبوعات ، اصدارات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7376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2376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498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إجمالي المصروفات التقديرية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19876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ar-SA" sz="18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405194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 marL="63237" marR="63237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4356274" y="1095126"/>
            <a:ext cx="4256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الموازنة التقديرية للسنة الأولى</a:t>
            </a:r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:*2019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323528" y="508534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26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563895" y="6167735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1622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DC7D-77C7-42C6-8512-7540A9153EA9}" type="slidenum">
              <a:rPr lang="ar-SA" smtClean="0"/>
              <a:t>27</a:t>
            </a:fld>
            <a:endParaRPr lang="ar-SA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69423"/>
              </p:ext>
            </p:extLst>
          </p:nvPr>
        </p:nvGraphicFramePr>
        <p:xfrm>
          <a:off x="533400" y="1772816"/>
          <a:ext cx="8229599" cy="3457131"/>
        </p:xfrm>
        <a:graphic>
          <a:graphicData uri="http://schemas.openxmlformats.org/drawingml/2006/table">
            <a:tbl>
              <a:tblPr rtl="1" firstRow="1" firstCol="1" bandRow="1">
                <a:tableStyleId>{2A488322-F2BA-4B5B-9748-0D474271808F}</a:tableStyleId>
              </a:tblPr>
              <a:tblGrid>
                <a:gridCol w="51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6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9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0498"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م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البند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تفصيل البند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التكلفة الشهرية</a:t>
                      </a:r>
                      <a:endParaRPr lang="en-US" sz="12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التكلفة السنوية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498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الرواتب 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رواتب 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16500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198000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493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dirty="0" smtClean="0">
                          <a:effectLst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مصروفات عمومية وإدارية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ايجار ، خدمات ، انترنت ، قرطاسية ، تنقلات ، صيانة ، ضيافة .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24515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236418</a:t>
                      </a:r>
                      <a:endParaRPr lang="en-US" sz="1600" b="1" dirty="0" smtClean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990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 dirty="0">
                          <a:effectLst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البرامج والمشاريع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تدريب ، ورش عمل ، منتديات ،</a:t>
                      </a:r>
                      <a:endParaRPr lang="en-US" sz="1100" b="1">
                        <a:effectLst/>
                      </a:endParaRPr>
                    </a:p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نشر الكتروني ، مطبوعات ، اصدارات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50.000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600.000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498">
                <a:tc>
                  <a:txBody>
                    <a:bodyPr/>
                    <a:lstStyle/>
                    <a:p>
                      <a:pPr marL="342900" marR="71755" lvl="0" indent="-3429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1600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إجمالي المصروفات التقديرية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 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l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91015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237" marR="63237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ar-SA" sz="1800" b="1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1034418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 marL="63237" marR="63237" marT="0" marB="0" anchor="ctr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4067944" y="1045373"/>
            <a:ext cx="4256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الموازنة التقديرية للسنة الأولى</a:t>
            </a:r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:*2020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555776" y="5984162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6" name="صورة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786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3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700802"/>
              </p:ext>
            </p:extLst>
          </p:nvPr>
        </p:nvGraphicFramePr>
        <p:xfrm>
          <a:off x="539551" y="1196752"/>
          <a:ext cx="7920881" cy="4310819"/>
        </p:xfrm>
        <a:graphic>
          <a:graphicData uri="http://schemas.openxmlformats.org/drawingml/2006/table">
            <a:tbl>
              <a:tblPr rtl="1">
                <a:tableStyleId>{16D9F66E-5EB9-4882-86FB-DCBF35E3C3E4}</a:tableStyleId>
              </a:tblPr>
              <a:tblGrid>
                <a:gridCol w="1375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07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60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831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بيانات الجمعية 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8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اسم الجهة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جمعية قطوف للخدمات الاجتماعية </a:t>
                      </a: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6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رقم الجوال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ar-SA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0532184132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Arial"/>
                        </a:rPr>
                        <a:t>0504448678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البريد الالكتروني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Qatouf2019@gmail.com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8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رقم الهاتف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0114361798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رقم الفاكس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8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العنوان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ar-SA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الرياض</a:t>
                      </a:r>
                      <a:r>
                        <a:rPr lang="ar-SA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الدائري الغربي – السويدي الغربي – شارع الفجر 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16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توتير الجمعية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6900" algn="l"/>
                          <a:tab pos="2030730" algn="l"/>
                          <a:tab pos="2676525" algn="ctr"/>
                        </a:tabLst>
                      </a:pP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@qatouf2019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الموقع الرسمي</a:t>
                      </a:r>
                      <a:endParaRPr lang="en-US" sz="11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6900" algn="l"/>
                          <a:tab pos="2030730" algn="l"/>
                          <a:tab pos="2676525" algn="ctr"/>
                        </a:tabLst>
                      </a:pPr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49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الأيبان</a:t>
                      </a: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ar-SA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الأهلي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SA4310000025600000502606</a:t>
                      </a: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16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الأيبان</a:t>
                      </a:r>
                      <a:r>
                        <a:rPr lang="ar-SA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الراجحي 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SA7880000369608018639778</a:t>
                      </a:r>
                      <a:r>
                        <a:rPr lang="ar-SA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663" marR="67663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3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662001" y="5949280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7" name="صورة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629"/>
            <a:ext cx="1440160" cy="115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51419166"/>
              </p:ext>
            </p:extLst>
          </p:nvPr>
        </p:nvGraphicFramePr>
        <p:xfrm>
          <a:off x="323529" y="1916832"/>
          <a:ext cx="8568952" cy="2535936"/>
        </p:xfrm>
        <a:graphic>
          <a:graphicData uri="http://schemas.openxmlformats.org/drawingml/2006/table">
            <a:tbl>
              <a:tblPr rtl="1" firstRow="1" firstCol="1" bandRow="1"/>
              <a:tblGrid>
                <a:gridCol w="504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2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2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489">
                <a:tc gridSpan="3"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الأهداف العامة والتفصيلية للخطة التشغيلية</a:t>
                      </a:r>
                      <a:endParaRPr lang="en-US" sz="1400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9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489">
                <a:tc gridSpan="2"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الأهداف العامة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algn="ct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الاهداف التفصيلية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5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400" b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1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1535" marR="61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9D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تأهيل الأسر المستفيدة للإخراط في سوق العمل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توفير المساعدات للاسر المحتاجة والمسجلة لدى الجمعية 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5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400" b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2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1535" marR="61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9D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إعداد كوادر نسائية قيادية لخدمة المجتمع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تقديم برامج التدريبية والتاهيلية لهم في عدة مجالات 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5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400" b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3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1535" marR="61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9D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تقديم الاستشارات الاسرية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تقديم البرامج الاستشارية من قبل المخصصين 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5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92935" algn="l"/>
                        </a:tabLst>
                      </a:pPr>
                      <a:r>
                        <a:rPr lang="ar-SA" sz="2400" b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4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1535" marR="61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9D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تطوير مفهوم الأسر المنتجة لترتقي إلى مفهوم ريادة الأعمال </a:t>
                      </a:r>
                      <a:endParaRPr lang="en-US" sz="11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تقديم برامج التدريبية </a:t>
                      </a:r>
                      <a:r>
                        <a:rPr lang="ar-SA" sz="18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والتاهيلية</a:t>
                      </a:r>
                      <a:r>
                        <a:rPr lang="ar-SA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khbar MT" pitchFamily="2" charset="-78"/>
                        </a:rPr>
                        <a:t> لهم وبرامج التدريب والتطوير </a:t>
                      </a:r>
                      <a:endParaRPr lang="en-US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Akhbar MT" pitchFamily="2" charset="-78"/>
                      </a:endParaRPr>
                    </a:p>
                  </a:txBody>
                  <a:tcPr marL="61535" marR="61535" marT="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4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662001" y="5949280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7" name="صورة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089"/>
            <a:ext cx="1422060" cy="123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27641210"/>
              </p:ext>
            </p:extLst>
          </p:nvPr>
        </p:nvGraphicFramePr>
        <p:xfrm>
          <a:off x="611560" y="692696"/>
          <a:ext cx="8153399" cy="3314682"/>
        </p:xfrm>
        <a:graphic>
          <a:graphicData uri="http://schemas.openxmlformats.org/drawingml/2006/table">
            <a:tbl>
              <a:tblPr rtl="1" firstRow="1" firstCol="1" bandRow="1">
                <a:tableStyleId>{3B4B98B0-60AC-42C2-AFA5-B58CD77FA1E5}</a:tableStyleId>
              </a:tblPr>
              <a:tblGrid>
                <a:gridCol w="494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3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1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994"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effectLst/>
                          <a:cs typeface="Akhbar MT" pitchFamily="2" charset="-78"/>
                        </a:rPr>
                        <a:t>تحليل الواقع الحالي (</a:t>
                      </a:r>
                      <a:r>
                        <a:rPr lang="en-US" sz="2800" dirty="0">
                          <a:effectLst/>
                          <a:cs typeface="Akhbar MT" pitchFamily="2" charset="-78"/>
                        </a:rPr>
                        <a:t> ( SWOT</a:t>
                      </a:r>
                      <a:endParaRPr lang="en-US" sz="11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ت</a:t>
                      </a:r>
                      <a:endParaRPr lang="en-US" sz="10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مواطن القوة</a:t>
                      </a:r>
                      <a:endParaRPr lang="en-US" sz="10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  <a:cs typeface="Akhbar MT" pitchFamily="2" charset="-78"/>
                        </a:rPr>
                        <a:t>ت</a:t>
                      </a:r>
                      <a:endParaRPr lang="en-US" sz="1000" b="1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  <a:cs typeface="Akhbar MT" pitchFamily="2" charset="-78"/>
                        </a:rPr>
                        <a:t>مواطن الضعف</a:t>
                      </a:r>
                      <a:endParaRPr lang="en-US" sz="1000" b="1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1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khbar MT" pitchFamily="2" charset="-78"/>
                        </a:rPr>
                        <a:t>وجود الدعم الحكومي</a:t>
                      </a:r>
                      <a:endParaRPr lang="en-US" sz="10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1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ضعف التنسيق مع الجهات الخيرية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2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وجود الجهات الداعمة والمانحة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2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عدم استقطاب الجهات الداعمة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9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3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امتلاك عدد من الأصول الثابتة والعقار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3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ضعف تطوير وتدريب وتاهيل الموظفين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9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4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توظيف التقنية الحديثة في خدمات الجمعية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4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ضعف في بناء العلاقات مع الجهات الاعلامية 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5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التواصل الفاعل مع الجهات الاشرافية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5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khbar MT" pitchFamily="2" charset="-78"/>
                        </a:rPr>
                        <a:t>قلة الموارد لتنفيذ بعض المشاريع </a:t>
                      </a:r>
                      <a:endParaRPr lang="en-US" sz="10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087877"/>
              </p:ext>
            </p:extLst>
          </p:nvPr>
        </p:nvGraphicFramePr>
        <p:xfrm>
          <a:off x="467544" y="4365104"/>
          <a:ext cx="8424936" cy="1764970"/>
        </p:xfrm>
        <a:graphic>
          <a:graphicData uri="http://schemas.openxmlformats.org/drawingml/2006/table">
            <a:tbl>
              <a:tblPr rtl="1" firstRow="1" firstCol="1" bandRow="1">
                <a:tableStyleId>{3B4B98B0-60AC-42C2-AFA5-B58CD77FA1E5}</a:tableStyleId>
              </a:tblPr>
              <a:tblGrid>
                <a:gridCol w="510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7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1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5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khbar MT" pitchFamily="2" charset="-78"/>
                        </a:rPr>
                        <a:t>ت</a:t>
                      </a:r>
                      <a:endParaRPr lang="en-US" sz="10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khbar MT" pitchFamily="2" charset="-78"/>
                        </a:rPr>
                        <a:t>الفرص</a:t>
                      </a:r>
                      <a:endParaRPr lang="en-US" sz="10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ت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التهديدات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khbar MT" pitchFamily="2" charset="-78"/>
                        </a:rPr>
                        <a:t>1</a:t>
                      </a:r>
                      <a:endParaRPr lang="en-US" sz="10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بناء شراكة مجتمعية مع القطاع الاول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1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قلة الدعم والتبرعات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2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بناء شراكة استراتيجية مع القطاع الخاص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2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ضعف التجاوب مع البرامج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3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إمكانية استقطاب الجهات الداعمة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3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 عدم القدرة على توفير موارد ثابته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9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4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زيادة وتطوير اصول الجمعية  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khbar MT" pitchFamily="2" charset="-78"/>
                        </a:rPr>
                        <a:t>4</a:t>
                      </a:r>
                      <a:endParaRPr lang="en-US" sz="100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khbar MT" pitchFamily="2" charset="-78"/>
                        </a:rPr>
                        <a:t>صعوبة الحصول على شراكات </a:t>
                      </a:r>
                      <a:endParaRPr lang="en-US" sz="1000" dirty="0">
                        <a:solidFill>
                          <a:srgbClr val="417A84"/>
                        </a:solidFill>
                        <a:effectLst/>
                        <a:latin typeface="Calibri"/>
                        <a:ea typeface="Calibri"/>
                        <a:cs typeface="Akhbar MT" pitchFamily="2" charset="-78"/>
                      </a:endParaRPr>
                    </a:p>
                  </a:txBody>
                  <a:tcPr marL="62786" marR="62786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5</a:t>
            </a:fld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2716287" y="6256967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6632"/>
            <a:ext cx="1368152" cy="106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6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استكمال </a:t>
            </a:r>
            <a:r>
              <a:rPr lang="ar-SA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إجراءات الترخيص وتوابعه.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تجهيز </a:t>
            </a:r>
            <a:r>
              <a:rPr lang="ar-SA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البنية التحتية للجمعية.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تأمين </a:t>
            </a:r>
            <a:r>
              <a:rPr lang="ar-SA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موارد مالية كافية.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رسم </a:t>
            </a:r>
            <a:r>
              <a:rPr lang="ar-SA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صورة ذهنية إيجابية أولية عن الجمعية.</a:t>
            </a:r>
          </a:p>
          <a:p>
            <a:pPr algn="r" rtl="1">
              <a:buFont typeface="Wingdings" pitchFamily="2" charset="2"/>
              <a:buChar char="ü"/>
            </a:pPr>
            <a:r>
              <a:rPr lang="ar-SA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تجهيز </a:t>
            </a:r>
            <a:r>
              <a:rPr lang="ar-SA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خطة استراتيجية للسنوات الثلاث القادمة.</a:t>
            </a:r>
          </a:p>
          <a:p>
            <a:pPr marL="0" indent="0" algn="r" rtl="1">
              <a:buNone/>
            </a:pPr>
            <a:endParaRPr lang="ar-SA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427984" y="727753"/>
            <a:ext cx="3871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الأهداف التشغيلية للسنة الأولى</a:t>
            </a:r>
            <a:r>
              <a:rPr lang="ar-SA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1" y="402771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6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662001" y="5949280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35" y="171077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1268760"/>
            <a:ext cx="8229600" cy="922114"/>
          </a:xfrm>
        </p:spPr>
        <p:txBody>
          <a:bodyPr>
            <a:noAutofit/>
          </a:bodyPr>
          <a:lstStyle/>
          <a:p>
            <a:pPr algn="r"/>
            <a:r>
              <a:rPr lang="ar-S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عوامل النجاح الحرجة "الأكثر أهمية" في السنة </a:t>
            </a:r>
            <a:r>
              <a:rPr lang="ar-S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الأولى </a:t>
            </a:r>
            <a:endParaRPr lang="en-US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23528" y="2204864"/>
            <a:ext cx="8229600" cy="4525963"/>
          </a:xfrm>
        </p:spPr>
        <p:txBody>
          <a:bodyPr>
            <a:normAutofit/>
          </a:bodyPr>
          <a:lstStyle/>
          <a:p>
            <a:pPr lvl="0" algn="r" rtl="1">
              <a:buFont typeface="Wingdings" pitchFamily="2" charset="2"/>
              <a:buChar char="ü"/>
            </a:pPr>
            <a:r>
              <a:rPr lang="ar-SA" sz="2000" b="1" dirty="0"/>
              <a:t>وضوح الرؤية.</a:t>
            </a:r>
            <a:endParaRPr lang="en-US" sz="2000" b="1" dirty="0"/>
          </a:p>
          <a:p>
            <a:pPr lvl="0" algn="r" rtl="1">
              <a:buFont typeface="Wingdings" pitchFamily="2" charset="2"/>
              <a:buChar char="ü"/>
            </a:pPr>
            <a:r>
              <a:rPr lang="ar-SA" sz="2000" b="1" dirty="0"/>
              <a:t>تفاعل مجلس الإدارة بجميع أعضائه.</a:t>
            </a:r>
            <a:endParaRPr lang="en-US" sz="2000" b="1" dirty="0"/>
          </a:p>
          <a:p>
            <a:pPr lvl="0" algn="r" rtl="1">
              <a:buFont typeface="Wingdings" pitchFamily="2" charset="2"/>
              <a:buChar char="ü"/>
            </a:pPr>
            <a:r>
              <a:rPr lang="ar-SA" sz="2000" b="1" dirty="0"/>
              <a:t>مدير تنفيذي متفرغ ذا خبرة مناسبة.</a:t>
            </a:r>
            <a:endParaRPr lang="en-US" sz="2000" b="1" dirty="0"/>
          </a:p>
          <a:p>
            <a:pPr lvl="0" algn="r" rtl="1">
              <a:buFont typeface="Wingdings" pitchFamily="2" charset="2"/>
              <a:buChar char="ü"/>
            </a:pPr>
            <a:r>
              <a:rPr lang="ar-SA" sz="2000" b="1" dirty="0"/>
              <a:t>موارد مالية كافية.</a:t>
            </a:r>
            <a:endParaRPr lang="en-US" sz="2000" b="1" dirty="0"/>
          </a:p>
          <a:p>
            <a:pPr lvl="0" algn="r" rtl="1">
              <a:buFont typeface="Wingdings" pitchFamily="2" charset="2"/>
              <a:buChar char="ü"/>
            </a:pPr>
            <a:r>
              <a:rPr lang="ar-SA" sz="2000" b="1" dirty="0"/>
              <a:t>فاعلية اللجان المُشكلة.</a:t>
            </a:r>
            <a:endParaRPr lang="en-US" sz="2000" b="1" dirty="0"/>
          </a:p>
          <a:p>
            <a:pPr lvl="0" algn="r" rtl="1">
              <a:buFont typeface="Wingdings" pitchFamily="2" charset="2"/>
              <a:buChar char="ü"/>
            </a:pPr>
            <a:r>
              <a:rPr lang="ar-SA" sz="2000" b="1" dirty="0"/>
              <a:t>شراكات متميزة</a:t>
            </a:r>
            <a:r>
              <a:rPr lang="ar-SA" sz="2800" b="1" dirty="0" smtClean="0"/>
              <a:t>.</a:t>
            </a:r>
            <a:r>
              <a:rPr lang="en-US" sz="2800" b="1" dirty="0" smtClean="0">
                <a:solidFill>
                  <a:srgbClr val="0070C0"/>
                </a:solidFill>
              </a:rPr>
              <a:t>) </a:t>
            </a:r>
            <a:r>
              <a:rPr lang="ar-SA" sz="2000" b="1" dirty="0" smtClean="0">
                <a:solidFill>
                  <a:srgbClr val="0070C0"/>
                </a:solidFill>
              </a:rPr>
              <a:t>منافذ للبطاقات – مركز الذكاء السابع </a:t>
            </a:r>
            <a:r>
              <a:rPr lang="ar-SA" sz="2000" b="1" dirty="0" err="1" smtClean="0">
                <a:solidFill>
                  <a:srgbClr val="0070C0"/>
                </a:solidFill>
              </a:rPr>
              <a:t>للأستشارات</a:t>
            </a:r>
            <a:r>
              <a:rPr lang="ar-SA" sz="2000" b="1" dirty="0" smtClean="0">
                <a:solidFill>
                  <a:srgbClr val="0070C0"/>
                </a:solidFill>
              </a:rPr>
              <a:t> – شركة الأهداف التسويقية )</a:t>
            </a:r>
            <a:endParaRPr lang="en-US" sz="2000" b="1" dirty="0">
              <a:solidFill>
                <a:srgbClr val="0070C0"/>
              </a:solidFill>
            </a:endParaRPr>
          </a:p>
          <a:p>
            <a:pPr marL="0" indent="0" algn="r" rtl="1">
              <a:buNone/>
            </a:pPr>
            <a:endParaRPr lang="en-US" sz="2800" b="1" dirty="0"/>
          </a:p>
        </p:txBody>
      </p:sp>
      <p:pic>
        <p:nvPicPr>
          <p:cNvPr id="4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323528" y="0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7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662001" y="5949280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9484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683568" y="1506803"/>
            <a:ext cx="8229600" cy="4968552"/>
          </a:xfrm>
        </p:spPr>
        <p:txBody>
          <a:bodyPr>
            <a:noAutofit/>
          </a:bodyPr>
          <a:lstStyle/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تحديد رؤية الجمعية ورسالتها ومجال عملها بشكل واضح وفي وقت مبكر يختصر الكثير من الوقت والجهد على مجلس الإدارة والإدارة التنفيذية في صياغة خطة عملها وطبيعة برامجها.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استثمار الفترة الزمنية بين تقديم الطلب وصدور الترخيص في عقد ورش عمل ومجموعات تركيز للإعداد لانطلاق عمل الجمعية.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المدير التنفيذي في هذه المرحلة هو ضابط اتصال وتنسيق ومتابعة داخل اللجان وليس مسؤولا أو عضوا بأي منها.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نجاح المدير التنفيذي مرتبط بشكل أساسي بوضوح المهام المكلف بها تفصيلاً.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يجب أن يكون حجم التوقعات متناسب مع طبيعة مجلس الإدارة وقدراته وإمكاناته المادية والبشرية.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استعجال النتائج، وحرق المراحل مؤشر فشل، ودليل تخبط.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استنساخ الخطط المشابهة دون تعديل وتكييف بداية غير موفقة وشهادة وفاة مبكرة.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تأمين مبلغ مالي كسلفة على الجمعية لدعم متطلبات التشغيل الأولية، لحين ترتيب أمورها المالية خطوة مهمة لانطلاق قوي للجمعية ومجلس إدارتها.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الضروري الاستفادة من أعضاء الجمعية العمومية في عضوية اللجان المشكلة.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السنة الأولى يتم التركيز على اللجان في تنفيذ الكثير من الأعمال بالتنسيق مع الإدارة التنفيذية لحين اعتماد الهيكل التنظيمي.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الضروري لمجلس الإدارة والإدارة التنفيذية مراجعة التعاميم الصادرة من وكالة التنمية والمنظمة لعمل الجمعيات </a:t>
            </a:r>
            <a:r>
              <a: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الأهلية 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r" rtl="1"/>
            <a:endParaRPr lang="ar-S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660232" y="548680"/>
            <a:ext cx="1792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u="sng" dirty="0">
                <a:solidFill>
                  <a:schemeClr val="accent2">
                    <a:lumMod val="75000"/>
                  </a:schemeClr>
                </a:solidFill>
              </a:rPr>
              <a:t>توجيهات:</a:t>
            </a:r>
            <a:endParaRPr lang="en-US" sz="28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539552" y="8412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8</a:t>
            </a:fld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1774032" y="6378245"/>
            <a:ext cx="604867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جمعية قطوف للخدمات الاجتماعية ترخيص رقم 1195</a:t>
            </a:r>
            <a:endParaRPr lang="ar-SA" sz="2000" b="1" dirty="0"/>
          </a:p>
        </p:txBody>
      </p:sp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412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0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716016" y="696975"/>
            <a:ext cx="3168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/>
              <a:t>اللجان المقترحة:</a:t>
            </a:r>
            <a:endParaRPr lang="en-US" sz="3200" b="1" dirty="0"/>
          </a:p>
        </p:txBody>
      </p:sp>
      <p:sp>
        <p:nvSpPr>
          <p:cNvPr id="6" name="مستطيل 5"/>
          <p:cNvSpPr/>
          <p:nvPr/>
        </p:nvSpPr>
        <p:spPr>
          <a:xfrm>
            <a:off x="3779912" y="1700808"/>
            <a:ext cx="45404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v"/>
            </a:pP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اللجنة </a:t>
            </a: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التنفيذية 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اللجنة الإدارية </a:t>
            </a: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( اللوائح والأنظمة ).</a:t>
            </a:r>
            <a:endParaRPr lang="en-US" sz="2400" dirty="0">
              <a:solidFill>
                <a:schemeClr val="accent2">
                  <a:lumMod val="75000"/>
                </a:schemeClr>
              </a:solidFill>
              <a:cs typeface="Akhbar MT" pitchFamily="2" charset="-78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اللجنة المالية ( الموارد المالية ).</a:t>
            </a:r>
            <a:endParaRPr lang="en-US" sz="2400" dirty="0">
              <a:solidFill>
                <a:schemeClr val="accent2">
                  <a:lumMod val="75000"/>
                </a:schemeClr>
              </a:solidFill>
              <a:cs typeface="Akhbar MT" pitchFamily="2" charset="-78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اللجنة الإعلامية .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اللجنة التطوعية 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لجنة فرز حالات المستفيدين 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لجنة </a:t>
            </a: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التخطيط.</a:t>
            </a:r>
            <a:endParaRPr lang="en-US" sz="2400" dirty="0">
              <a:solidFill>
                <a:schemeClr val="accent2">
                  <a:lumMod val="75000"/>
                </a:schemeClr>
              </a:solidFill>
              <a:cs typeface="Akhbar MT" pitchFamily="2" charset="-78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اللجنة التقنية.</a:t>
            </a:r>
            <a:endParaRPr lang="en-US" sz="2400" dirty="0">
              <a:solidFill>
                <a:schemeClr val="accent2">
                  <a:lumMod val="75000"/>
                </a:schemeClr>
              </a:solidFill>
              <a:cs typeface="Akhbar MT" pitchFamily="2" charset="-78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لجنة المشاريع.</a:t>
            </a:r>
            <a:endParaRPr lang="en-US" sz="2400" dirty="0">
              <a:solidFill>
                <a:schemeClr val="accent2">
                  <a:lumMod val="75000"/>
                </a:schemeClr>
              </a:solidFill>
              <a:cs typeface="Akhbar MT" pitchFamily="2" charset="-78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ar-SA" sz="2400" dirty="0">
                <a:solidFill>
                  <a:schemeClr val="accent2">
                    <a:lumMod val="75000"/>
                  </a:schemeClr>
                </a:solidFill>
                <a:cs typeface="Akhbar MT" pitchFamily="2" charset="-78"/>
              </a:rPr>
              <a:t>لجنة المطبوعات.</a:t>
            </a:r>
            <a:endParaRPr lang="en-US" sz="2400" dirty="0">
              <a:solidFill>
                <a:schemeClr val="accent2">
                  <a:lumMod val="75000"/>
                </a:schemeClr>
              </a:solidFill>
              <a:cs typeface="Akhbar MT" pitchFamily="2" charset="-78"/>
            </a:endParaRPr>
          </a:p>
        </p:txBody>
      </p:sp>
      <p:pic>
        <p:nvPicPr>
          <p:cNvPr id="4" name="صورة 1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11887" r="11375" b="50434"/>
          <a:stretch/>
        </p:blipFill>
        <p:spPr bwMode="auto">
          <a:xfrm>
            <a:off x="255610" y="110383"/>
            <a:ext cx="3363686" cy="11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B9DDC7D-77C7-42C6-8512-7540A9153EA9}" type="slidenum">
              <a:rPr lang="ar-SA" smtClean="0"/>
              <a:t>9</a:t>
            </a:fld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2627784" y="6165304"/>
            <a:ext cx="6048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جمعية قطوف للخدمات الاجتماعية ترخيص رقم 1195</a:t>
            </a:r>
            <a:endParaRPr lang="ar-SA" sz="2400" b="1" dirty="0"/>
          </a:p>
        </p:txBody>
      </p:sp>
      <p:pic>
        <p:nvPicPr>
          <p:cNvPr id="8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90" y="40980"/>
            <a:ext cx="1656184" cy="14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0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لوان متوسطة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13876</TotalTime>
  <Words>2449</Words>
  <Application>Microsoft Office PowerPoint</Application>
  <PresentationFormat>عرض على الشاشة (4:3)</PresentationFormat>
  <Paragraphs>1984</Paragraphs>
  <Slides>27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6" baseType="lpstr">
      <vt:lpstr>Akhbar MT</vt:lpstr>
      <vt:lpstr>AL-Mohanad Bold</vt:lpstr>
      <vt:lpstr>Arial</vt:lpstr>
      <vt:lpstr>Calibri</vt:lpstr>
      <vt:lpstr>Times New Roman</vt:lpstr>
      <vt:lpstr>Tw Cen MT</vt:lpstr>
      <vt:lpstr>Wingdings</vt:lpstr>
      <vt:lpstr>Wingdings 2</vt:lpstr>
      <vt:lpstr>ألوان متوسطة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عوامل النجاح الحرجة "الأكثر أهمية" في السنة الأولى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USER1</dc:creator>
  <cp:lastModifiedBy>قطوف</cp:lastModifiedBy>
  <cp:revision>73</cp:revision>
  <cp:lastPrinted>2020-02-17T14:46:04Z</cp:lastPrinted>
  <dcterms:created xsi:type="dcterms:W3CDTF">2019-08-03T14:25:22Z</dcterms:created>
  <dcterms:modified xsi:type="dcterms:W3CDTF">2020-08-23T07:24:53Z</dcterms:modified>
</cp:coreProperties>
</file>